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258" r:id="rId3"/>
    <p:sldId id="259" r:id="rId4"/>
    <p:sldId id="260" r:id="rId5"/>
    <p:sldId id="300" r:id="rId6"/>
    <p:sldId id="301" r:id="rId7"/>
    <p:sldId id="306" r:id="rId8"/>
    <p:sldId id="302" r:id="rId9"/>
    <p:sldId id="263" r:id="rId10"/>
    <p:sldId id="261" r:id="rId11"/>
    <p:sldId id="267" r:id="rId12"/>
    <p:sldId id="262" r:id="rId13"/>
    <p:sldId id="307" r:id="rId14"/>
    <p:sldId id="308" r:id="rId15"/>
    <p:sldId id="271" r:id="rId16"/>
    <p:sldId id="264" r:id="rId17"/>
    <p:sldId id="320" r:id="rId18"/>
    <p:sldId id="265" r:id="rId19"/>
    <p:sldId id="266" r:id="rId20"/>
    <p:sldId id="310" r:id="rId21"/>
    <p:sldId id="311" r:id="rId22"/>
    <p:sldId id="324" r:id="rId23"/>
    <p:sldId id="326" r:id="rId24"/>
    <p:sldId id="328" r:id="rId25"/>
    <p:sldId id="329" r:id="rId26"/>
    <p:sldId id="327" r:id="rId27"/>
    <p:sldId id="330" r:id="rId28"/>
    <p:sldId id="312" r:id="rId29"/>
    <p:sldId id="313" r:id="rId30"/>
    <p:sldId id="336" r:id="rId31"/>
    <p:sldId id="314" r:id="rId32"/>
    <p:sldId id="315" r:id="rId33"/>
    <p:sldId id="316" r:id="rId34"/>
    <p:sldId id="325" r:id="rId35"/>
    <p:sldId id="331" r:id="rId36"/>
    <p:sldId id="335" r:id="rId37"/>
    <p:sldId id="321" r:id="rId38"/>
    <p:sldId id="333" r:id="rId39"/>
    <p:sldId id="334" r:id="rId40"/>
    <p:sldId id="309" r:id="rId41"/>
    <p:sldId id="318" r:id="rId42"/>
    <p:sldId id="319" r:id="rId43"/>
    <p:sldId id="332" r:id="rId44"/>
    <p:sldId id="322" r:id="rId45"/>
    <p:sldId id="323" r:id="rId46"/>
    <p:sldId id="297"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8" autoAdjust="0"/>
    <p:restoredTop sz="86483" autoAdjust="0"/>
  </p:normalViewPr>
  <p:slideViewPr>
    <p:cSldViewPr snapToGrid="0" showGuides="1">
      <p:cViewPr varScale="1">
        <p:scale>
          <a:sx n="80" d="100"/>
          <a:sy n="80" d="100"/>
        </p:scale>
        <p:origin x="824" y="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a:t>
            </a:fld>
            <a:endParaRPr lang="zh-CN" altLang="en-US"/>
          </a:p>
        </p:txBody>
      </p:sp>
    </p:spTree>
    <p:extLst>
      <p:ext uri="{BB962C8B-B14F-4D97-AF65-F5344CB8AC3E}">
        <p14:creationId xmlns:p14="http://schemas.microsoft.com/office/powerpoint/2010/main" val="79733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451567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1623768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Somemore</a:t>
            </a:r>
            <a:r>
              <a:rPr lang="en-US" altLang="zh-CN" dirty="0"/>
              <a:t> details: YOLOs often use SGD optimizer,</a:t>
            </a:r>
            <a:r>
              <a:rPr lang="zh-CN" altLang="en-US" dirty="0"/>
              <a:t> </a:t>
            </a:r>
            <a:r>
              <a:rPr lang="en-US" altLang="zh-CN" dirty="0"/>
              <a:t>DETR</a:t>
            </a:r>
            <a:r>
              <a:rPr lang="zh-CN" altLang="en-US" dirty="0"/>
              <a:t> </a:t>
            </a:r>
            <a:r>
              <a:rPr lang="en-US" altLang="zh-CN" dirty="0"/>
              <a:t>use </a:t>
            </a:r>
            <a:r>
              <a:rPr lang="fr-FR" altLang="zh-CN" b="0" dirty="0">
                <a:solidFill>
                  <a:srgbClr val="CE9178"/>
                </a:solidFill>
                <a:effectLst/>
                <a:latin typeface="Consolas" panose="020B0609020204030204" pitchFamily="49" charset="0"/>
              </a:rPr>
              <a:t>AdamW</a:t>
            </a:r>
            <a:endParaRPr lang="fr-FR" altLang="zh-CN" b="0" dirty="0">
              <a:solidFill>
                <a:srgbClr val="CCCCCC"/>
              </a:solidFill>
              <a:effectLst/>
              <a:latin typeface="Consolas" panose="020B0609020204030204" pitchFamily="49" charset="0"/>
            </a:endParaRPr>
          </a:p>
          <a:p>
            <a:r>
              <a:rPr lang="en-US" altLang="zh-CN" dirty="0"/>
              <a:t>But in the experiments here we all apply </a:t>
            </a:r>
            <a:r>
              <a:rPr lang="en-US" altLang="zh-CN" dirty="0" err="1"/>
              <a:t>AdamW</a:t>
            </a:r>
            <a:r>
              <a:rPr lang="en-US" altLang="zh-CN" dirty="0"/>
              <a:t> optimizer as </a:t>
            </a:r>
            <a:r>
              <a:rPr lang="en-US" altLang="zh-CN" dirty="0" err="1"/>
              <a:t>ultralytic’s</a:t>
            </a:r>
            <a:r>
              <a:rPr lang="en-US" altLang="zh-CN" dirty="0"/>
              <a:t> default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35</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96CDB-E713-11D8-B5E0-C656EF56CB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E4683A3-2303-ADCA-EBAD-6689528CDBF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D8BA62E-7F50-7A9C-8811-7F8D72AABC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Epoch actually we apply is about 150 epochs(we resend the parameter in the training script) others keep the default setting(but somehow different from </a:t>
            </a:r>
            <a:r>
              <a:rPr lang="en-US" altLang="zh-CN" dirty="0" err="1"/>
              <a:t>ultralytic’s</a:t>
            </a:r>
            <a:r>
              <a:rPr lang="en-US" altLang="zh-CN"/>
              <a:t> official one)</a:t>
            </a:r>
            <a:endParaRPr lang="en-US" altLang="zh-CN" dirty="0"/>
          </a:p>
        </p:txBody>
      </p:sp>
      <p:sp>
        <p:nvSpPr>
          <p:cNvPr id="4" name="灯片编号占位符 3">
            <a:extLst>
              <a:ext uri="{FF2B5EF4-FFF2-40B4-BE49-F238E27FC236}">
                <a16:creationId xmlns:a16="http://schemas.microsoft.com/office/drawing/2014/main" id="{70E61A7D-55BF-38D9-1EEB-1C2B0CB1493E}"/>
              </a:ext>
            </a:extLst>
          </p:cNvPr>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99294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41</a:t>
            </a:fld>
            <a:endParaRPr lang="zh-CN" altLang="en-US"/>
          </a:p>
        </p:txBody>
      </p:sp>
    </p:spTree>
    <p:extLst>
      <p:ext uri="{BB962C8B-B14F-4D97-AF65-F5344CB8AC3E}">
        <p14:creationId xmlns:p14="http://schemas.microsoft.com/office/powerpoint/2010/main" val="132222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dirty="0"/>
              <a:t>Path Aggregation Network</a:t>
            </a:r>
          </a:p>
          <a:p>
            <a:r>
              <a:rPr lang="fr-FR" altLang="zh-CN" b="1" dirty="0"/>
              <a:t>Non-Maximum Suppression</a:t>
            </a:r>
          </a:p>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13</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43</a:t>
            </a:fld>
            <a:endParaRPr lang="zh-CN" altLang="en-US"/>
          </a:p>
        </p:txBody>
      </p:sp>
    </p:spTree>
    <p:extLst>
      <p:ext uri="{BB962C8B-B14F-4D97-AF65-F5344CB8AC3E}">
        <p14:creationId xmlns:p14="http://schemas.microsoft.com/office/powerpoint/2010/main" val="976022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DINO: DETR with Improved </a:t>
            </a:r>
            <a:r>
              <a:rPr lang="en-US" altLang="zh-CN" dirty="0" err="1"/>
              <a:t>DeNoising</a:t>
            </a:r>
            <a:r>
              <a:rPr lang="en-US" altLang="zh-CN" dirty="0"/>
              <a:t> Anchor Boxes for End-to-End Object Detection</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14</a:t>
            </a:fld>
            <a:endParaRPr lang="zh-CN" altLang="en-US"/>
          </a:p>
        </p:txBody>
      </p:sp>
    </p:spTree>
    <p:extLst>
      <p:ext uri="{BB962C8B-B14F-4D97-AF65-F5344CB8AC3E}">
        <p14:creationId xmlns:p14="http://schemas.microsoft.com/office/powerpoint/2010/main" val="2779173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18</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22</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23</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24</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2024/12/19</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2024/12/19</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2024/12/19</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2024/12/19</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2024/12/19</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2024/12/19</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2024/12/19</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26.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normAutofit/>
          </a:bodyPr>
          <a:lstStyle/>
          <a:p>
            <a:pPr lvl="0"/>
            <a:r>
              <a:rPr lang="en-US" altLang="zh-CN" sz="5500" b="0" dirty="0" err="1"/>
              <a:t>GSConv</a:t>
            </a:r>
            <a:r>
              <a:rPr lang="en-US" altLang="zh-CN" sz="5500" b="0" dirty="0"/>
              <a:t>-RTDETR</a:t>
            </a:r>
            <a:br>
              <a:rPr lang="en-US" altLang="zh-CN" sz="5500" b="0" dirty="0"/>
            </a:br>
            <a:endParaRPr lang="en-US" sz="5500"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7018488" cy="508703"/>
          </a:xfrm>
        </p:spPr>
        <p:txBody>
          <a:bodyPr>
            <a:noAutofit/>
          </a:bodyPr>
          <a:lstStyle/>
          <a:p>
            <a:pPr lvl="0"/>
            <a:r>
              <a:rPr lang="en-US" altLang="zh-CN" sz="2000" dirty="0"/>
              <a:t>A simple implementation of using </a:t>
            </a:r>
            <a:r>
              <a:rPr lang="en-US" altLang="zh-CN" sz="2000" dirty="0" err="1"/>
              <a:t>GSConv</a:t>
            </a:r>
            <a:r>
              <a:rPr lang="en-US" altLang="zh-CN" sz="2000" dirty="0"/>
              <a:t> block with RTDETR on </a:t>
            </a:r>
            <a:r>
              <a:rPr lang="en-US" altLang="zh-CN" sz="2000" dirty="0" err="1"/>
              <a:t>VisDrone</a:t>
            </a:r>
            <a:r>
              <a:rPr lang="en-US" altLang="zh-CN" sz="2000" dirty="0"/>
              <a:t> dataset compared with multiple YOLOs</a:t>
            </a:r>
            <a:endParaRPr lang="zh-CN" altLang="en-US" sz="20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578113" y="5893734"/>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pPr lvl="0"/>
            <a:r>
              <a:rPr lang="en-US" dirty="0">
                <a:latin typeface="Arial" panose="020B0604020202020204" pitchFamily="34" charset="0"/>
                <a:ea typeface="微软雅黑" panose="020B0503020204020204" pitchFamily="34" charset="-122"/>
              </a:rPr>
              <a:t> </a:t>
            </a:r>
          </a:p>
        </p:txBody>
      </p:sp>
      <p:sp>
        <p:nvSpPr>
          <p:cNvPr id="2" name="文本框 1">
            <a:extLst>
              <a:ext uri="{FF2B5EF4-FFF2-40B4-BE49-F238E27FC236}">
                <a16:creationId xmlns:a16="http://schemas.microsoft.com/office/drawing/2014/main" id="{A372F06C-7906-4527-EA50-F4140DF05DCC}"/>
              </a:ext>
            </a:extLst>
          </p:cNvPr>
          <p:cNvSpPr txBox="1"/>
          <p:nvPr/>
        </p:nvSpPr>
        <p:spPr>
          <a:xfrm>
            <a:off x="1578113" y="6146235"/>
            <a:ext cx="3530379" cy="615553"/>
          </a:xfrm>
          <a:prstGeom prst="rect">
            <a:avLst/>
          </a:prstGeom>
          <a:noFill/>
        </p:spPr>
        <p:txBody>
          <a:bodyPr wrap="square" rtlCol="0">
            <a:spAutoFit/>
          </a:bodyPr>
          <a:lstStyle/>
          <a:p>
            <a:r>
              <a:rPr lang="en-US" altLang="zh-CN" sz="1600" dirty="0" err="1">
                <a:latin typeface="Calibri" panose="020F0502020204030204" pitchFamily="34" charset="0"/>
                <a:ea typeface="Calibri" panose="020F0502020204030204" pitchFamily="34" charset="0"/>
                <a:cs typeface="Calibri" panose="020F0502020204030204" pitchFamily="34" charset="0"/>
              </a:rPr>
              <a:t>Ghous</a:t>
            </a:r>
            <a:r>
              <a:rPr lang="en-US" altLang="zh-CN" sz="1600" dirty="0">
                <a:latin typeface="Calibri" panose="020F0502020204030204" pitchFamily="34" charset="0"/>
                <a:ea typeface="Calibri" panose="020F0502020204030204" pitchFamily="34" charset="0"/>
                <a:cs typeface="Calibri" panose="020F0502020204030204" pitchFamily="34" charset="0"/>
              </a:rPr>
              <a:t> Iqbal</a:t>
            </a:r>
          </a:p>
          <a:p>
            <a:endParaRPr lang="en-US" altLang="zh-CN" dirty="0"/>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82585" y="712183"/>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4">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椭圆 1">
            <a:extLst>
              <a:ext uri="{FF2B5EF4-FFF2-40B4-BE49-F238E27FC236}">
                <a16:creationId xmlns:a16="http://schemas.microsoft.com/office/drawing/2014/main" id="{7E270B08-38EA-5D7B-64E4-E59D4F7B47F7}"/>
              </a:ext>
            </a:extLst>
          </p:cNvPr>
          <p:cNvSpPr/>
          <p:nvPr/>
        </p:nvSpPr>
        <p:spPr>
          <a:xfrm>
            <a:off x="722452" y="1600084"/>
            <a:ext cx="1210033" cy="444218"/>
          </a:xfrm>
          <a:prstGeom prst="ellipse">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2B09262-BA33-9E84-45AB-57EAE8A8B94E}"/>
              </a:ext>
            </a:extLst>
          </p:cNvPr>
          <p:cNvSpPr/>
          <p:nvPr/>
        </p:nvSpPr>
        <p:spPr>
          <a:xfrm>
            <a:off x="1651748" y="5775680"/>
            <a:ext cx="1210033" cy="444218"/>
          </a:xfrm>
          <a:prstGeom prst="ellipse">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925816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
        <p:nvSpPr>
          <p:cNvPr id="2" name="椭圆 1">
            <a:extLst>
              <a:ext uri="{FF2B5EF4-FFF2-40B4-BE49-F238E27FC236}">
                <a16:creationId xmlns:a16="http://schemas.microsoft.com/office/drawing/2014/main" id="{9641629C-F6F3-A8C8-84A3-BCFE4B44B072}"/>
              </a:ext>
            </a:extLst>
          </p:cNvPr>
          <p:cNvSpPr/>
          <p:nvPr/>
        </p:nvSpPr>
        <p:spPr>
          <a:xfrm>
            <a:off x="3587581" y="5431398"/>
            <a:ext cx="2770701" cy="481264"/>
          </a:xfrm>
          <a:prstGeom prst="ellipse">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3E990A27-6403-11BD-55B3-DBE3F1EE3562}"/>
              </a:ext>
            </a:extLst>
          </p:cNvPr>
          <p:cNvSpPr/>
          <p:nvPr/>
        </p:nvSpPr>
        <p:spPr>
          <a:xfrm>
            <a:off x="2605576" y="5867990"/>
            <a:ext cx="1437036" cy="424592"/>
          </a:xfrm>
          <a:prstGeom prst="ellipse">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0647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work</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Transformer_base_encoder.forward</a:t>
                </a:r>
                <a:r>
                  <a:rPr lang="en-US" altLang="zh-CN" dirty="0"/>
                  <a:t>()</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
        <p:nvSpPr>
          <p:cNvPr id="2" name="椭圆 1">
            <a:extLst>
              <a:ext uri="{FF2B5EF4-FFF2-40B4-BE49-F238E27FC236}">
                <a16:creationId xmlns:a16="http://schemas.microsoft.com/office/drawing/2014/main" id="{74F3F8AA-FDF7-6134-2829-43EB8F786299}"/>
              </a:ext>
            </a:extLst>
          </p:cNvPr>
          <p:cNvSpPr/>
          <p:nvPr/>
        </p:nvSpPr>
        <p:spPr>
          <a:xfrm>
            <a:off x="742520" y="4482623"/>
            <a:ext cx="1581294" cy="405636"/>
          </a:xfrm>
          <a:prstGeom prst="ellipse">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289798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A67CB9-0EA6-F935-8542-FEBD395420DE}"/>
              </a:ext>
            </a:extLst>
          </p:cNvPr>
          <p:cNvSpPr>
            <a:spLocks noGrp="1"/>
          </p:cNvSpPr>
          <p:nvPr>
            <p:ph type="title"/>
          </p:nvPr>
        </p:nvSpPr>
        <p:spPr/>
        <p:txBody>
          <a:bodyPr/>
          <a:lstStyle/>
          <a:p>
            <a:endParaRPr lang="zh-CN" altLang="en-US" dirty="0"/>
          </a:p>
        </p:txBody>
      </p:sp>
      <p:pic>
        <p:nvPicPr>
          <p:cNvPr id="13" name="图片 12">
            <a:extLst>
              <a:ext uri="{FF2B5EF4-FFF2-40B4-BE49-F238E27FC236}">
                <a16:creationId xmlns:a16="http://schemas.microsoft.com/office/drawing/2014/main" id="{7627BCC6-E698-68CC-3AC0-F5B813501067}"/>
              </a:ext>
            </a:extLst>
          </p:cNvPr>
          <p:cNvPicPr>
            <a:picLocks noChangeAspect="1"/>
          </p:cNvPicPr>
          <p:nvPr/>
        </p:nvPicPr>
        <p:blipFill>
          <a:blip r:embed="rId3"/>
          <a:stretch>
            <a:fillRect/>
          </a:stretch>
        </p:blipFill>
        <p:spPr>
          <a:xfrm>
            <a:off x="5210175" y="1999282"/>
            <a:ext cx="6981825" cy="3067050"/>
          </a:xfrm>
          <a:prstGeom prst="rect">
            <a:avLst/>
          </a:prstGeom>
        </p:spPr>
      </p:pic>
      <p:pic>
        <p:nvPicPr>
          <p:cNvPr id="3" name="图片 2">
            <a:extLst>
              <a:ext uri="{FF2B5EF4-FFF2-40B4-BE49-F238E27FC236}">
                <a16:creationId xmlns:a16="http://schemas.microsoft.com/office/drawing/2014/main" id="{80D05AD8-5FCE-9149-0D9F-AB402419D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172" y="1859404"/>
            <a:ext cx="4075320" cy="3608574"/>
          </a:xfrm>
          <a:prstGeom prst="rect">
            <a:avLst/>
          </a:prstGeom>
        </p:spPr>
      </p:pic>
      <p:cxnSp>
        <p:nvCxnSpPr>
          <p:cNvPr id="5" name="直接箭头连接符 4">
            <a:extLst>
              <a:ext uri="{FF2B5EF4-FFF2-40B4-BE49-F238E27FC236}">
                <a16:creationId xmlns:a16="http://schemas.microsoft.com/office/drawing/2014/main" id="{62AAEE59-DEB7-B7B6-AE95-D34D8DDAEAB3}"/>
              </a:ext>
            </a:extLst>
          </p:cNvPr>
          <p:cNvCxnSpPr/>
          <p:nvPr/>
        </p:nvCxnSpPr>
        <p:spPr>
          <a:xfrm flipH="1">
            <a:off x="3792772" y="2472856"/>
            <a:ext cx="14174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91E7FA75-ADAD-7D72-103B-42B30150433E}"/>
              </a:ext>
            </a:extLst>
          </p:cNvPr>
          <p:cNvPicPr>
            <a:picLocks noChangeAspect="1"/>
          </p:cNvPicPr>
          <p:nvPr/>
        </p:nvPicPr>
        <p:blipFill>
          <a:blip r:embed="rId5"/>
          <a:stretch>
            <a:fillRect/>
          </a:stretch>
        </p:blipFill>
        <p:spPr>
          <a:xfrm>
            <a:off x="5210175" y="1999282"/>
            <a:ext cx="6786082" cy="2426442"/>
          </a:xfrm>
          <a:prstGeom prst="rect">
            <a:avLst/>
          </a:prstGeom>
        </p:spPr>
      </p:pic>
      <p:pic>
        <p:nvPicPr>
          <p:cNvPr id="8" name="图片 7">
            <a:extLst>
              <a:ext uri="{FF2B5EF4-FFF2-40B4-BE49-F238E27FC236}">
                <a16:creationId xmlns:a16="http://schemas.microsoft.com/office/drawing/2014/main" id="{77A52EF5-BFFE-7064-32E2-7AE8C4FAF0A3}"/>
              </a:ext>
            </a:extLst>
          </p:cNvPr>
          <p:cNvPicPr>
            <a:picLocks noChangeAspect="1"/>
          </p:cNvPicPr>
          <p:nvPr/>
        </p:nvPicPr>
        <p:blipFill>
          <a:blip r:embed="rId6"/>
          <a:stretch>
            <a:fillRect/>
          </a:stretch>
        </p:blipFill>
        <p:spPr>
          <a:xfrm>
            <a:off x="-6350" y="353497"/>
            <a:ext cx="12192000" cy="6620387"/>
          </a:xfrm>
          <a:prstGeom prst="rect">
            <a:avLst/>
          </a:prstGeom>
        </p:spPr>
      </p:pic>
      <p:sp>
        <p:nvSpPr>
          <p:cNvPr id="9" name="椭圆 8">
            <a:extLst>
              <a:ext uri="{FF2B5EF4-FFF2-40B4-BE49-F238E27FC236}">
                <a16:creationId xmlns:a16="http://schemas.microsoft.com/office/drawing/2014/main" id="{B2A215FC-97E1-EF67-07C8-B657AAA00C32}"/>
              </a:ext>
            </a:extLst>
          </p:cNvPr>
          <p:cNvSpPr/>
          <p:nvPr/>
        </p:nvSpPr>
        <p:spPr>
          <a:xfrm>
            <a:off x="4341412" y="1184744"/>
            <a:ext cx="1916265" cy="739468"/>
          </a:xfrm>
          <a:prstGeom prst="ellipse">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53E540E9-4E0B-AC33-B28A-A17ED543CABA}"/>
              </a:ext>
            </a:extLst>
          </p:cNvPr>
          <p:cNvSpPr/>
          <p:nvPr/>
        </p:nvSpPr>
        <p:spPr>
          <a:xfrm>
            <a:off x="9216556" y="1592013"/>
            <a:ext cx="1916265" cy="739468"/>
          </a:xfrm>
          <a:prstGeom prst="ellipse">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4283EE8-2F8A-08B3-FB59-226ED524015E}"/>
              </a:ext>
            </a:extLst>
          </p:cNvPr>
          <p:cNvSpPr/>
          <p:nvPr/>
        </p:nvSpPr>
        <p:spPr>
          <a:xfrm>
            <a:off x="6784822" y="2793339"/>
            <a:ext cx="1916265" cy="739468"/>
          </a:xfrm>
          <a:prstGeom prst="ellipse">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B2F52A6D-68C2-CF0D-062D-B78410A6FF42}"/>
              </a:ext>
            </a:extLst>
          </p:cNvPr>
          <p:cNvSpPr/>
          <p:nvPr/>
        </p:nvSpPr>
        <p:spPr>
          <a:xfrm>
            <a:off x="7299242" y="5972649"/>
            <a:ext cx="1916265" cy="739468"/>
          </a:xfrm>
          <a:prstGeom prst="ellipse">
            <a:avLst/>
          </a:prstGeom>
          <a:noFill/>
          <a:ln>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229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0"/>
                                  </p:stCondLst>
                                  <p:childTnLst>
                                    <p:animEffect transition="out" filter="wipe(down)">
                                      <p:cBhvr>
                                        <p:cTn id="6" dur="180" accel="50000">
                                          <p:stCondLst>
                                            <p:cond delay="1820"/>
                                          </p:stCondLst>
                                        </p:cTn>
                                        <p:tgtEl>
                                          <p:spTgt spid="13"/>
                                        </p:tgtEl>
                                      </p:cBhvr>
                                    </p:animEffect>
                                    <p:anim calcmode="lin" valueType="num">
                                      <p:cBhvr>
                                        <p:cTn id="7" dur="1822" tmFilter="0,0; 0.14,0.31; 0.43,0.73; 0.71,0.91; 1.0,1.0">
                                          <p:stCondLst>
                                            <p:cond delay="0"/>
                                          </p:stCondLst>
                                        </p:cTn>
                                        <p:tgtEl>
                                          <p:spTgt spid="13"/>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13"/>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1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13"/>
                                        </p:tgtEl>
                                        <p:attrNameLst>
                                          <p:attrName>ppt_y</p:attrName>
                                        </p:attrNameLst>
                                      </p:cBhvr>
                                      <p:tavLst>
                                        <p:tav tm="0">
                                          <p:val>
                                            <p:strVal val="ppt_y"/>
                                          </p:val>
                                        </p:tav>
                                        <p:tav tm="100000">
                                          <p:val>
                                            <p:strVal val="ppt_y+ppt_h"/>
                                          </p:val>
                                        </p:tav>
                                      </p:tavLst>
                                    </p:anim>
                                    <p:animScale>
                                      <p:cBhvr>
                                        <p:cTn id="14" dur="26">
                                          <p:stCondLst>
                                            <p:cond delay="620"/>
                                          </p:stCondLst>
                                        </p:cTn>
                                        <p:tgtEl>
                                          <p:spTgt spid="13"/>
                                        </p:tgtEl>
                                      </p:cBhvr>
                                      <p:to x="100000" y="60000"/>
                                    </p:animScale>
                                    <p:animScale>
                                      <p:cBhvr>
                                        <p:cTn id="15" dur="166" decel="50000">
                                          <p:stCondLst>
                                            <p:cond delay="646"/>
                                          </p:stCondLst>
                                        </p:cTn>
                                        <p:tgtEl>
                                          <p:spTgt spid="13"/>
                                        </p:tgtEl>
                                      </p:cBhvr>
                                      <p:to x="100000" y="100000"/>
                                    </p:animScale>
                                    <p:animScale>
                                      <p:cBhvr>
                                        <p:cTn id="16" dur="26">
                                          <p:stCondLst>
                                            <p:cond delay="1312"/>
                                          </p:stCondLst>
                                        </p:cTn>
                                        <p:tgtEl>
                                          <p:spTgt spid="13"/>
                                        </p:tgtEl>
                                      </p:cBhvr>
                                      <p:to x="100000" y="80000"/>
                                    </p:animScale>
                                    <p:animScale>
                                      <p:cBhvr>
                                        <p:cTn id="17" dur="166" decel="50000">
                                          <p:stCondLst>
                                            <p:cond delay="1338"/>
                                          </p:stCondLst>
                                        </p:cTn>
                                        <p:tgtEl>
                                          <p:spTgt spid="13"/>
                                        </p:tgtEl>
                                      </p:cBhvr>
                                      <p:to x="100000" y="100000"/>
                                    </p:animScale>
                                    <p:animScale>
                                      <p:cBhvr>
                                        <p:cTn id="18" dur="26">
                                          <p:stCondLst>
                                            <p:cond delay="1642"/>
                                          </p:stCondLst>
                                        </p:cTn>
                                        <p:tgtEl>
                                          <p:spTgt spid="13"/>
                                        </p:tgtEl>
                                      </p:cBhvr>
                                      <p:to x="100000" y="90000"/>
                                    </p:animScale>
                                    <p:animScale>
                                      <p:cBhvr>
                                        <p:cTn id="19" dur="166" decel="50000">
                                          <p:stCondLst>
                                            <p:cond delay="1668"/>
                                          </p:stCondLst>
                                        </p:cTn>
                                        <p:tgtEl>
                                          <p:spTgt spid="13"/>
                                        </p:tgtEl>
                                      </p:cBhvr>
                                      <p:to x="100000" y="100000"/>
                                    </p:animScale>
                                    <p:animScale>
                                      <p:cBhvr>
                                        <p:cTn id="20" dur="26">
                                          <p:stCondLst>
                                            <p:cond delay="1808"/>
                                          </p:stCondLst>
                                        </p:cTn>
                                        <p:tgtEl>
                                          <p:spTgt spid="13"/>
                                        </p:tgtEl>
                                      </p:cBhvr>
                                      <p:to x="100000" y="95000"/>
                                    </p:animScale>
                                    <p:animScale>
                                      <p:cBhvr>
                                        <p:cTn id="21" dur="166" decel="50000">
                                          <p:stCondLst>
                                            <p:cond delay="1834"/>
                                          </p:stCondLst>
                                        </p:cTn>
                                        <p:tgtEl>
                                          <p:spTgt spid="13"/>
                                        </p:tgtEl>
                                      </p:cBhvr>
                                      <p:to x="100000" y="100000"/>
                                    </p:animScale>
                                    <p:set>
                                      <p:cBhvr>
                                        <p:cTn id="22" dur="1" fill="hold">
                                          <p:stCondLst>
                                            <p:cond delay="19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xit" presetSubtype="10" fill="hold" nodeType="clickEffect">
                                  <p:stCondLst>
                                    <p:cond delay="0"/>
                                  </p:stCondLst>
                                  <p:childTnLst>
                                    <p:anim calcmode="lin" valueType="num">
                                      <p:cBhvr>
                                        <p:cTn id="32" dur="500"/>
                                        <p:tgtEl>
                                          <p:spTgt spid="6"/>
                                        </p:tgtEl>
                                        <p:attrNameLst>
                                          <p:attrName>ppt_w</p:attrName>
                                        </p:attrNameLst>
                                      </p:cBhvr>
                                      <p:tavLst>
                                        <p:tav tm="0">
                                          <p:val>
                                            <p:strVal val="ppt_w"/>
                                          </p:val>
                                        </p:tav>
                                        <p:tav tm="100000">
                                          <p:val>
                                            <p:fltVal val="0"/>
                                          </p:val>
                                        </p:tav>
                                      </p:tavLst>
                                    </p:anim>
                                    <p:anim calcmode="lin" valueType="num">
                                      <p:cBhvr>
                                        <p:cTn id="33" dur="500"/>
                                        <p:tgtEl>
                                          <p:spTgt spid="6"/>
                                        </p:tgtEl>
                                        <p:attrNameLst>
                                          <p:attrName>ppt_h</p:attrName>
                                        </p:attrNameLst>
                                      </p:cBhvr>
                                      <p:tavLst>
                                        <p:tav tm="0">
                                          <p:val>
                                            <p:strVal val="ppt_h"/>
                                          </p:val>
                                        </p:tav>
                                        <p:tav tm="100000">
                                          <p:val>
                                            <p:strVal val="ppt_h"/>
                                          </p:val>
                                        </p:tav>
                                      </p:tavLst>
                                    </p:anim>
                                    <p:set>
                                      <p:cBhvr>
                                        <p:cTn id="34" dur="1" fill="hold">
                                          <p:stCondLst>
                                            <p:cond delay="499"/>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1000"/>
                                        <p:tgtEl>
                                          <p:spTgt spid="12"/>
                                        </p:tgtEl>
                                      </p:cBhvr>
                                    </p:animEffect>
                                    <p:anim calcmode="lin" valueType="num">
                                      <p:cBhvr>
                                        <p:cTn id="53" dur="1000" fill="hold"/>
                                        <p:tgtEl>
                                          <p:spTgt spid="12"/>
                                        </p:tgtEl>
                                        <p:attrNameLst>
                                          <p:attrName>ppt_x</p:attrName>
                                        </p:attrNameLst>
                                      </p:cBhvr>
                                      <p:tavLst>
                                        <p:tav tm="0">
                                          <p:val>
                                            <p:strVal val="#ppt_x"/>
                                          </p:val>
                                        </p:tav>
                                        <p:tav tm="100000">
                                          <p:val>
                                            <p:strVal val="#ppt_x"/>
                                          </p:val>
                                        </p:tav>
                                      </p:tavLst>
                                    </p:anim>
                                    <p:anim calcmode="lin" valueType="num">
                                      <p:cBhvr>
                                        <p:cTn id="5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1000"/>
                                        <p:tgtEl>
                                          <p:spTgt spid="11"/>
                                        </p:tgtEl>
                                      </p:cBhvr>
                                    </p:animEffect>
                                    <p:anim calcmode="lin" valueType="num">
                                      <p:cBhvr>
                                        <p:cTn id="60" dur="1000" fill="hold"/>
                                        <p:tgtEl>
                                          <p:spTgt spid="11"/>
                                        </p:tgtEl>
                                        <p:attrNameLst>
                                          <p:attrName>ppt_x</p:attrName>
                                        </p:attrNameLst>
                                      </p:cBhvr>
                                      <p:tavLst>
                                        <p:tav tm="0">
                                          <p:val>
                                            <p:strVal val="#ppt_x"/>
                                          </p:val>
                                        </p:tav>
                                        <p:tav tm="100000">
                                          <p:val>
                                            <p:strVal val="#ppt_x"/>
                                          </p:val>
                                        </p:tav>
                                      </p:tavLst>
                                    </p:anim>
                                    <p:anim calcmode="lin" valueType="num">
                                      <p:cBhvr>
                                        <p:cTn id="61" dur="1000" fill="hold"/>
                                        <p:tgtEl>
                                          <p:spTgt spid="11"/>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1000"/>
                                        <p:tgtEl>
                                          <p:spTgt spid="10"/>
                                        </p:tgtEl>
                                      </p:cBhvr>
                                    </p:animEffect>
                                    <p:anim calcmode="lin" valueType="num">
                                      <p:cBhvr>
                                        <p:cTn id="65" dur="1000" fill="hold"/>
                                        <p:tgtEl>
                                          <p:spTgt spid="10"/>
                                        </p:tgtEl>
                                        <p:attrNameLst>
                                          <p:attrName>ppt_x</p:attrName>
                                        </p:attrNameLst>
                                      </p:cBhvr>
                                      <p:tavLst>
                                        <p:tav tm="0">
                                          <p:val>
                                            <p:strVal val="#ppt_x"/>
                                          </p:val>
                                        </p:tav>
                                        <p:tav tm="100000">
                                          <p:val>
                                            <p:strVal val="#ppt_x"/>
                                          </p:val>
                                        </p:tav>
                                      </p:tavLst>
                                    </p:anim>
                                    <p:anim calcmode="lin" valueType="num">
                                      <p:cBhvr>
                                        <p:cTn id="6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477328"/>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strings.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strings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171BB-B236-9706-C630-6CFBF60EBB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48B635-7E21-ECF1-9D7B-218B53D77FFB}"/>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0" name="图片 9">
            <a:extLst>
              <a:ext uri="{FF2B5EF4-FFF2-40B4-BE49-F238E27FC236}">
                <a16:creationId xmlns:a16="http://schemas.microsoft.com/office/drawing/2014/main" id="{F4A3B430-9603-C27A-C543-265D22E3E9A5}"/>
              </a:ext>
            </a:extLst>
          </p:cNvPr>
          <p:cNvPicPr>
            <a:picLocks noChangeAspect="1"/>
          </p:cNvPicPr>
          <p:nvPr/>
        </p:nvPicPr>
        <p:blipFill>
          <a:blip r:embed="rId3"/>
          <a:stretch>
            <a:fillRect/>
          </a:stretch>
        </p:blipFill>
        <p:spPr>
          <a:xfrm>
            <a:off x="6096000" y="747422"/>
            <a:ext cx="4632372" cy="5869554"/>
          </a:xfrm>
          <a:prstGeom prst="rect">
            <a:avLst/>
          </a:prstGeom>
        </p:spPr>
      </p:pic>
      <p:pic>
        <p:nvPicPr>
          <p:cNvPr id="14" name="图片 13">
            <a:extLst>
              <a:ext uri="{FF2B5EF4-FFF2-40B4-BE49-F238E27FC236}">
                <a16:creationId xmlns:a16="http://schemas.microsoft.com/office/drawing/2014/main" id="{EEAD2807-401C-73F2-EC15-2EC8EDE236CD}"/>
              </a:ext>
            </a:extLst>
          </p:cNvPr>
          <p:cNvPicPr>
            <a:picLocks noChangeAspect="1"/>
          </p:cNvPicPr>
          <p:nvPr/>
        </p:nvPicPr>
        <p:blipFill>
          <a:blip r:embed="rId4"/>
          <a:stretch>
            <a:fillRect/>
          </a:stretch>
        </p:blipFill>
        <p:spPr>
          <a:xfrm>
            <a:off x="1097868" y="747422"/>
            <a:ext cx="4165895" cy="5826214"/>
          </a:xfrm>
          <a:prstGeom prst="rect">
            <a:avLst/>
          </a:prstGeom>
        </p:spPr>
      </p:pic>
    </p:spTree>
    <p:extLst>
      <p:ext uri="{BB962C8B-B14F-4D97-AF65-F5344CB8AC3E}">
        <p14:creationId xmlns:p14="http://schemas.microsoft.com/office/powerpoint/2010/main" val="4199930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1A9C-6AD0-2D50-308B-BD8FD9F5CC4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83887D98-1EA9-57DD-BC48-F7FAEEF41231}"/>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9E3E0EE9-8C1E-E1E1-A658-1347148520A3}"/>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2D1C5AE4-33A0-41B6-F50B-D400FD57D905}"/>
                </a:ext>
              </a:extLst>
            </p:cNvPr>
            <p:cNvSpPr txBox="1"/>
            <p:nvPr/>
          </p:nvSpPr>
          <p:spPr>
            <a:xfrm>
              <a:off x="674373" y="180795"/>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Environment</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A3481397-EC27-6B0C-A2B6-3BA7889EC91D}"/>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a:extLst>
                <a:ext uri="{FF2B5EF4-FFF2-40B4-BE49-F238E27FC236}">
                  <a16:creationId xmlns:a16="http://schemas.microsoft.com/office/drawing/2014/main" id="{E7D33CCA-FF60-7202-71F6-CB077C39DDA4}"/>
                </a:ext>
              </a:extLst>
            </p:cNvPr>
            <p:cNvSpPr>
              <a:spLocks/>
            </p:cNvSpPr>
            <p:nvPr/>
          </p:nvSpPr>
          <p:spPr>
            <a:xfrm>
              <a:off x="783496" y="1739264"/>
              <a:ext cx="5422900" cy="357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Except the YOLOv5s, all the other models conducted on the environment below:</a:t>
              </a: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HardWare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CPU: 12 vCPU Intel(R) Xeon(R) Platinum 8352V CPU @ 2.10GHz</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 GPU: one RTX 4090(24GB) GPU</a:t>
              </a:r>
            </a:p>
            <a:p>
              <a:pPr>
                <a:lnSpc>
                  <a:spcPct val="120000"/>
                </a:lnSpc>
              </a:pPr>
              <a:r>
                <a:rPr lang="en-US" altLang="zh-CN" sz="2000" dirty="0" err="1">
                  <a:solidFill>
                    <a:srgbClr val="1F2328"/>
                  </a:solidFill>
                  <a:latin typeface="-apple-system"/>
                </a:rPr>
                <a:t>SoftWare</a:t>
              </a:r>
              <a:r>
                <a:rPr lang="en-US" altLang="zh-CN" sz="2000" dirty="0">
                  <a:solidFill>
                    <a:srgbClr val="1F2328"/>
                  </a:solidFill>
                  <a:latin typeface="-apple-system"/>
                </a:rPr>
                <a:t>:</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The vision of </a:t>
              </a:r>
              <a:r>
                <a:rPr lang="en-US" altLang="zh-CN" sz="2000" b="0" i="0" dirty="0" err="1">
                  <a:solidFill>
                    <a:srgbClr val="1F2328"/>
                  </a:solidFill>
                  <a:effectLst/>
                  <a:latin typeface="-apple-system"/>
                </a:rPr>
                <a:t>pytorch</a:t>
              </a:r>
              <a:r>
                <a:rPr lang="en-US" altLang="zh-CN" sz="2000" b="0" i="0" dirty="0">
                  <a:solidFill>
                    <a:srgbClr val="1F2328"/>
                  </a:solidFill>
                  <a:effectLst/>
                  <a:latin typeface="-apple-system"/>
                </a:rPr>
                <a:t> is 1.11.0+cu113 and </a:t>
              </a:r>
              <a:r>
                <a:rPr lang="en-US" altLang="zh-CN" sz="2000" b="0" i="0" dirty="0" err="1">
                  <a:solidFill>
                    <a:srgbClr val="1F2328"/>
                  </a:solidFill>
                  <a:effectLst/>
                  <a:latin typeface="-apple-system"/>
                </a:rPr>
                <a:t>torchvision</a:t>
              </a:r>
              <a:r>
                <a:rPr lang="en-US" altLang="zh-CN" sz="2000" b="0" i="0" dirty="0">
                  <a:solidFill>
                    <a:srgbClr val="1F2328"/>
                  </a:solidFill>
                  <a:effectLst/>
                  <a:latin typeface="-apple-system"/>
                </a:rPr>
                <a:t> is 0.12.0+cu113.</a:t>
              </a:r>
            </a:p>
            <a:p>
              <a:pPr marL="342900" indent="-342900">
                <a:lnSpc>
                  <a:spcPct val="120000"/>
                </a:lnSpc>
                <a:buFont typeface="Arial" panose="020B0604020202020204" pitchFamily="34" charset="0"/>
                <a:buChar char="•"/>
              </a:pPr>
              <a:r>
                <a:rPr lang="en-US" altLang="zh-CN" sz="2000" dirty="0" err="1">
                  <a:solidFill>
                    <a:srgbClr val="1F2328"/>
                  </a:solidFill>
                  <a:latin typeface="-apple-system"/>
                </a:rPr>
                <a:t>Ultralytics</a:t>
              </a:r>
              <a:r>
                <a:rPr lang="en-US" altLang="zh-CN" sz="2000" dirty="0">
                  <a:solidFill>
                    <a:srgbClr val="1F2328"/>
                  </a:solidFill>
                  <a:latin typeface="-apple-system"/>
                </a:rPr>
                <a:t> with version </a:t>
              </a:r>
              <a:r>
                <a:rPr lang="fr-FR" altLang="zh-CN" sz="2000" b="0" i="0" dirty="0">
                  <a:solidFill>
                    <a:srgbClr val="1F2328"/>
                  </a:solidFill>
                  <a:effectLst/>
                  <a:latin typeface="ui-monospace"/>
                </a:rPr>
                <a:t>v8.0.201, MMCV: 2.00rc4, MMDet: 3.2.0, MMEngine: 0.8.4</a:t>
              </a:r>
              <a:endParaRPr lang="en-US" altLang="zh-CN" sz="2000" b="0" i="0" dirty="0">
                <a:solidFill>
                  <a:srgbClr val="1F2328"/>
                </a:solidFill>
                <a:effectLst/>
                <a:latin typeface="-apple-system"/>
              </a:endParaRPr>
            </a:p>
            <a:p>
              <a:pPr marL="342900" indent="-342900">
                <a:lnSpc>
                  <a:spcPct val="120000"/>
                </a:lnSpc>
                <a:buFont typeface="Arial" panose="020B0604020202020204" pitchFamily="34" charset="0"/>
                <a:buChar char="•"/>
              </a:pPr>
              <a:endParaRPr lang="en-US" altLang="zh-CN" sz="2000" b="0" i="0" dirty="0">
                <a:solidFill>
                  <a:srgbClr val="1F2328"/>
                </a:solidFill>
                <a:effectLst/>
                <a:latin typeface="-apple-system"/>
              </a:endParaRP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任意多边形: 形状 10">
              <a:extLst>
                <a:ext uri="{FF2B5EF4-FFF2-40B4-BE49-F238E27FC236}">
                  <a16:creationId xmlns:a16="http://schemas.microsoft.com/office/drawing/2014/main" id="{9153F5C0-A1B6-C47D-AD19-7A9BE407B0F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51687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F64B3-125F-7000-8CC1-638A8ADEF603}"/>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395F7D2-29FE-A669-CF07-31FB96785F18}"/>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88D49D4-35C7-B6E3-31E7-CA0169A57D78}"/>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CCA374E-B26F-4CF3-DCFA-1B1D81F4ED8E}"/>
                </a:ext>
              </a:extLst>
            </p:cNvPr>
            <p:cNvSpPr txBox="1"/>
            <p:nvPr/>
          </p:nvSpPr>
          <p:spPr>
            <a:xfrm>
              <a:off x="674373" y="180795"/>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Dataset</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7DDD5AED-C5C1-0654-FB6F-A9D9CE2945D9}"/>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a:extLst>
                <a:ext uri="{FF2B5EF4-FFF2-40B4-BE49-F238E27FC236}">
                  <a16:creationId xmlns:a16="http://schemas.microsoft.com/office/drawing/2014/main" id="{FDF402E4-14D2-DB38-DFE6-5936582866F4}"/>
                </a:ext>
              </a:extLst>
            </p:cNvPr>
            <p:cNvSpPr>
              <a:spLocks/>
            </p:cNvSpPr>
            <p:nvPr/>
          </p:nvSpPr>
          <p:spPr>
            <a:xfrm>
              <a:off x="783495" y="1055451"/>
              <a:ext cx="5532021" cy="357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All the models are trained and tested on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VisDrone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dataset.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VisDrone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is a dataset captured by various drone-mounted cameras from urban and country constitutions, consisting of 10209 high resolution(2000x1500) images with 12 object categories, here only accept the 10 over 12 real labels</a:t>
              </a:r>
              <a:r>
                <a:rPr kumimoji="1" lang="en-US" altLang="zh-CN" sz="1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altLang="zh-CN" sz="2000" b="1" i="0" dirty="0" err="1">
                  <a:solidFill>
                    <a:srgbClr val="212529"/>
                  </a:solidFill>
                  <a:effectLst/>
                  <a:latin typeface="Lato" panose="020F0502020204030203" pitchFamily="34" charset="0"/>
                </a:rPr>
                <a:t>VisDrone</a:t>
              </a:r>
              <a:r>
                <a:rPr lang="en-US" altLang="zh-CN" sz="2000" b="0" i="0" dirty="0">
                  <a:solidFill>
                    <a:srgbClr val="212529"/>
                  </a:solidFill>
                  <a:effectLst/>
                  <a:latin typeface="Lato" panose="020F0502020204030203" pitchFamily="34" charset="0"/>
                </a:rPr>
                <a:t> </a:t>
              </a:r>
              <a:r>
                <a:rPr lang="en-US" altLang="zh-CN" sz="2000" b="0" i="0" dirty="0">
                  <a:solidFill>
                    <a:srgbClr val="212529"/>
                  </a:solidFill>
                  <a:effectLst/>
                  <a:latin typeface="Calibri" panose="020F0502020204030204" pitchFamily="34" charset="0"/>
                  <a:ea typeface="Calibri" panose="020F0502020204030204" pitchFamily="34" charset="0"/>
                  <a:cs typeface="Calibri" panose="020F0502020204030204" pitchFamily="34" charset="0"/>
                </a:rPr>
                <a:t>is a large-scale benchmark with carefully annotated ground-truth for various important computer vision tasks, to make vision meet drones. The dataset is divided and 9188 images are used for training, 1020 images for validation and test in the experiments below.</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任意多边形: 形状 10">
              <a:extLst>
                <a:ext uri="{FF2B5EF4-FFF2-40B4-BE49-F238E27FC236}">
                  <a16:creationId xmlns:a16="http://schemas.microsoft.com/office/drawing/2014/main" id="{D9A6C364-1BD9-0DD6-8F39-925F7F790DF6}"/>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a:extLst>
              <a:ext uri="{FF2B5EF4-FFF2-40B4-BE49-F238E27FC236}">
                <a16:creationId xmlns:a16="http://schemas.microsoft.com/office/drawing/2014/main" id="{ACCD4DEF-A29B-66E4-035E-C68CAD4603A7}"/>
              </a:ext>
            </a:extLst>
          </p:cNvPr>
          <p:cNvSpPr txBox="1"/>
          <p:nvPr/>
        </p:nvSpPr>
        <p:spPr>
          <a:xfrm>
            <a:off x="1529431" y="6567123"/>
            <a:ext cx="7302273" cy="400110"/>
          </a:xfrm>
          <a:prstGeom prst="rect">
            <a:avLst/>
          </a:prstGeom>
          <a:noFill/>
        </p:spPr>
        <p:txBody>
          <a:bodyPr wrap="square" rtlCol="0">
            <a:spAutoFit/>
          </a:bodyPr>
          <a:lstStyle/>
          <a:p>
            <a:r>
              <a:rPr lang="en-US" altLang="zh-CN" sz="1000" dirty="0">
                <a:latin typeface="Calibri" panose="020F0502020204030204" pitchFamily="34" charset="0"/>
                <a:ea typeface="Calibri" panose="020F0502020204030204" pitchFamily="34" charset="0"/>
                <a:cs typeface="Calibri" panose="020F0502020204030204" pitchFamily="34" charset="0"/>
              </a:rPr>
              <a:t>[1]: 10 classes: </a:t>
            </a:r>
            <a:r>
              <a:rPr lang="en-US" altLang="zh-CN" sz="1000" b="0" dirty="0">
                <a:solidFill>
                  <a:srgbClr val="6A9955"/>
                </a:solidFill>
                <a:effectLst/>
                <a:latin typeface="Calibri" panose="020F0502020204030204" pitchFamily="34" charset="0"/>
                <a:ea typeface="Calibri" panose="020F0502020204030204" pitchFamily="34" charset="0"/>
                <a:cs typeface="Calibri" panose="020F0502020204030204" pitchFamily="34" charset="0"/>
              </a:rPr>
              <a:t>pedestrian, people, bicycle, car, van, truck, tricycle, awning-tricycle, bus, motor </a:t>
            </a:r>
            <a:r>
              <a:rPr lang="en-US" altLang="zh-CN" sz="1000" b="0" dirty="0">
                <a:effectLst/>
                <a:latin typeface="Calibri" panose="020F0502020204030204" pitchFamily="34" charset="0"/>
                <a:ea typeface="Calibri" panose="020F0502020204030204" pitchFamily="34" charset="0"/>
                <a:cs typeface="Calibri" panose="020F0502020204030204" pitchFamily="34" charset="0"/>
              </a:rPr>
              <a:t>Except </a:t>
            </a:r>
            <a:r>
              <a:rPr lang="en-US" altLang="zh-CN" sz="1000" dirty="0">
                <a:solidFill>
                  <a:srgbClr val="6A9955"/>
                </a:solidFill>
                <a:latin typeface="Calibri" panose="020F0502020204030204" pitchFamily="34" charset="0"/>
                <a:ea typeface="Calibri" panose="020F0502020204030204" pitchFamily="34" charset="0"/>
                <a:cs typeface="Calibri" panose="020F0502020204030204" pitchFamily="34" charset="0"/>
              </a:rPr>
              <a:t>ignored regions and other</a:t>
            </a:r>
            <a:r>
              <a:rPr lang="en-US" altLang="zh-CN" sz="1000" b="0" dirty="0">
                <a:effectLst/>
                <a:latin typeface="Calibri" panose="020F0502020204030204" pitchFamily="34" charset="0"/>
                <a:ea typeface="Calibri" panose="020F0502020204030204" pitchFamily="34" charset="0"/>
                <a:cs typeface="Calibri" panose="020F0502020204030204" pitchFamily="34" charset="0"/>
              </a:rPr>
              <a:t>.</a:t>
            </a:r>
          </a:p>
          <a:p>
            <a:endParaRPr lang="zh-CN" altLang="en-US" sz="100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80119DBF-2D08-BC60-4DDA-46D42847B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256" y="1763284"/>
            <a:ext cx="4232745" cy="3174559"/>
          </a:xfrm>
          <a:prstGeom prst="rect">
            <a:avLst/>
          </a:prstGeom>
        </p:spPr>
      </p:pic>
    </p:spTree>
    <p:extLst>
      <p:ext uri="{BB962C8B-B14F-4D97-AF65-F5344CB8AC3E}">
        <p14:creationId xmlns:p14="http://schemas.microsoft.com/office/powerpoint/2010/main" val="311113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 beats middle size of YOLOs.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4" name="图片 3">
            <a:extLst>
              <a:ext uri="{FF2B5EF4-FFF2-40B4-BE49-F238E27FC236}">
                <a16:creationId xmlns:a16="http://schemas.microsoft.com/office/drawing/2014/main" id="{8367EAA7-2F71-4783-D08D-21E3FBFA1551}"/>
              </a:ext>
            </a:extLst>
          </p:cNvPr>
          <p:cNvPicPr>
            <a:picLocks noChangeAspect="1"/>
          </p:cNvPicPr>
          <p:nvPr/>
        </p:nvPicPr>
        <p:blipFill>
          <a:blip r:embed="rId4"/>
          <a:stretch>
            <a:fillRect/>
          </a:stretch>
        </p:blipFill>
        <p:spPr>
          <a:xfrm>
            <a:off x="2754327" y="2457290"/>
            <a:ext cx="9103915" cy="2575123"/>
          </a:xfrm>
          <a:prstGeom prst="rect">
            <a:avLst/>
          </a:prstGeom>
        </p:spPr>
      </p:pic>
    </p:spTree>
    <p:custDataLst>
      <p:tags r:id="rId1"/>
    </p:custDataLst>
    <p:extLst>
      <p:ext uri="{BB962C8B-B14F-4D97-AF65-F5344CB8AC3E}">
        <p14:creationId xmlns:p14="http://schemas.microsoft.com/office/powerpoint/2010/main" val="337093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175886" y="686453"/>
            <a:ext cx="8503956" cy="4839704"/>
            <a:chOff x="175886" y="686453"/>
            <a:chExt cx="8503956" cy="4839704"/>
          </a:xfrm>
        </p:grpSpPr>
        <p:grpSp>
          <p:nvGrpSpPr>
            <p:cNvPr id="4" name="Group 3">
              <a:extLst>
                <a:ext uri="{FF2B5EF4-FFF2-40B4-BE49-F238E27FC236}">
                  <a16:creationId xmlns:a16="http://schemas.microsoft.com/office/drawing/2014/main" id="{70B486CE-C584-161F-0002-E2EDE73F79AA}"/>
                </a:ext>
              </a:extLst>
            </p:cNvPr>
            <p:cNvGrpSpPr/>
            <p:nvPr/>
          </p:nvGrpSpPr>
          <p:grpSpPr>
            <a:xfrm>
              <a:off x="175886" y="2357054"/>
              <a:ext cx="2497018" cy="3169103"/>
              <a:chOff x="175886" y="2360783"/>
              <a:chExt cx="2497018" cy="3169103"/>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175886" y="2360783"/>
                <a:ext cx="2497018" cy="3169103"/>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2234835" cy="162320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 It surpasses the medium-sized YOLOs by more than 6 percentage points in mean average precision at IoU:50.</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5" name="图片 4">
            <a:extLst>
              <a:ext uri="{FF2B5EF4-FFF2-40B4-BE49-F238E27FC236}">
                <a16:creationId xmlns:a16="http://schemas.microsoft.com/office/drawing/2014/main" id="{346FCC6A-0AA9-C325-4689-A101E9C1CB7D}"/>
              </a:ext>
            </a:extLst>
          </p:cNvPr>
          <p:cNvPicPr>
            <a:picLocks noChangeAspect="1"/>
          </p:cNvPicPr>
          <p:nvPr/>
        </p:nvPicPr>
        <p:blipFill>
          <a:blip r:embed="rId3"/>
          <a:stretch>
            <a:fillRect/>
          </a:stretch>
        </p:blipFill>
        <p:spPr>
          <a:xfrm>
            <a:off x="2862778" y="1376146"/>
            <a:ext cx="9059186" cy="4795401"/>
          </a:xfrm>
          <a:prstGeom prst="rect">
            <a:avLst/>
          </a:prstGeom>
        </p:spPr>
      </p:pic>
    </p:spTree>
    <p:custDataLst>
      <p:tags r:id="rId1"/>
    </p:custDataLst>
    <p:extLst>
      <p:ext uri="{BB962C8B-B14F-4D97-AF65-F5344CB8AC3E}">
        <p14:creationId xmlns:p14="http://schemas.microsoft.com/office/powerpoint/2010/main" val="272773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A7C1-A2FA-A199-5F22-3EA2C323A33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41EC295-5D24-8223-B3E4-59537950AC22}"/>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E4AA449E-9EDC-8CEF-BA1C-AED553A47CA4}"/>
              </a:ext>
            </a:extLst>
          </p:cNvPr>
          <p:cNvSpPr txBox="1"/>
          <p:nvPr/>
        </p:nvSpPr>
        <p:spPr>
          <a:xfrm>
            <a:off x="4646211" y="249184"/>
            <a:ext cx="4683318"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Visual Results</a:t>
            </a:r>
            <a:endParaRPr lang="zh-CN" altLang="en-US" sz="2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95A409EA-5713-AF9D-5491-2D58E4D87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41681"/>
            <a:ext cx="9134475" cy="5143500"/>
          </a:xfrm>
          <a:prstGeom prst="rect">
            <a:avLst/>
          </a:prstGeom>
        </p:spPr>
      </p:pic>
      <p:pic>
        <p:nvPicPr>
          <p:cNvPr id="9" name="图片 8">
            <a:extLst>
              <a:ext uri="{FF2B5EF4-FFF2-40B4-BE49-F238E27FC236}">
                <a16:creationId xmlns:a16="http://schemas.microsoft.com/office/drawing/2014/main" id="{C401ACDB-08AC-D6DA-05F6-3DF4692DA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36" y="817328"/>
            <a:ext cx="9708543" cy="5457043"/>
          </a:xfrm>
          <a:prstGeom prst="rect">
            <a:avLst/>
          </a:prstGeom>
        </p:spPr>
      </p:pic>
      <p:pic>
        <p:nvPicPr>
          <p:cNvPr id="12" name="图片 11">
            <a:extLst>
              <a:ext uri="{FF2B5EF4-FFF2-40B4-BE49-F238E27FC236}">
                <a16:creationId xmlns:a16="http://schemas.microsoft.com/office/drawing/2014/main" id="{292EF4B3-0F8F-3536-E454-52937E6B5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9176" y="664815"/>
            <a:ext cx="10198483" cy="5762067"/>
          </a:xfrm>
          <a:prstGeom prst="rect">
            <a:avLst/>
          </a:prstGeom>
        </p:spPr>
      </p:pic>
    </p:spTree>
    <p:custDataLst>
      <p:tags r:id="rId1"/>
    </p:custDataLst>
    <p:extLst>
      <p:ext uri="{BB962C8B-B14F-4D97-AF65-F5344CB8AC3E}">
        <p14:creationId xmlns:p14="http://schemas.microsoft.com/office/powerpoint/2010/main" val="2636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nodeType="clickEffect">
                                  <p:stCondLst>
                                    <p:cond delay="0"/>
                                  </p:stCondLst>
                                  <p:childTnLst>
                                    <p:animEffect transition="out" filter="wipe(down)">
                                      <p:cBhvr>
                                        <p:cTn id="31" dur="180" accel="50000">
                                          <p:stCondLst>
                                            <p:cond delay="1820"/>
                                          </p:stCondLst>
                                        </p:cTn>
                                        <p:tgtEl>
                                          <p:spTgt spid="12"/>
                                        </p:tgtEl>
                                      </p:cBhvr>
                                    </p:animEffect>
                                    <p:anim calcmode="lin" valueType="num">
                                      <p:cBhvr>
                                        <p:cTn id="32"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39" dur="26">
                                          <p:stCondLst>
                                            <p:cond delay="620"/>
                                          </p:stCondLst>
                                        </p:cTn>
                                        <p:tgtEl>
                                          <p:spTgt spid="12"/>
                                        </p:tgtEl>
                                      </p:cBhvr>
                                      <p:to x="100000" y="60000"/>
                                    </p:animScale>
                                    <p:animScale>
                                      <p:cBhvr>
                                        <p:cTn id="40" dur="166" decel="50000">
                                          <p:stCondLst>
                                            <p:cond delay="646"/>
                                          </p:stCondLst>
                                        </p:cTn>
                                        <p:tgtEl>
                                          <p:spTgt spid="12"/>
                                        </p:tgtEl>
                                      </p:cBhvr>
                                      <p:to x="100000" y="100000"/>
                                    </p:animScale>
                                    <p:animScale>
                                      <p:cBhvr>
                                        <p:cTn id="41" dur="26">
                                          <p:stCondLst>
                                            <p:cond delay="1312"/>
                                          </p:stCondLst>
                                        </p:cTn>
                                        <p:tgtEl>
                                          <p:spTgt spid="12"/>
                                        </p:tgtEl>
                                      </p:cBhvr>
                                      <p:to x="100000" y="80000"/>
                                    </p:animScale>
                                    <p:animScale>
                                      <p:cBhvr>
                                        <p:cTn id="42" dur="166" decel="50000">
                                          <p:stCondLst>
                                            <p:cond delay="1338"/>
                                          </p:stCondLst>
                                        </p:cTn>
                                        <p:tgtEl>
                                          <p:spTgt spid="12"/>
                                        </p:tgtEl>
                                      </p:cBhvr>
                                      <p:to x="100000" y="100000"/>
                                    </p:animScale>
                                    <p:animScale>
                                      <p:cBhvr>
                                        <p:cTn id="43" dur="26">
                                          <p:stCondLst>
                                            <p:cond delay="1642"/>
                                          </p:stCondLst>
                                        </p:cTn>
                                        <p:tgtEl>
                                          <p:spTgt spid="12"/>
                                        </p:tgtEl>
                                      </p:cBhvr>
                                      <p:to x="100000" y="90000"/>
                                    </p:animScale>
                                    <p:animScale>
                                      <p:cBhvr>
                                        <p:cTn id="44" dur="166" decel="50000">
                                          <p:stCondLst>
                                            <p:cond delay="1668"/>
                                          </p:stCondLst>
                                        </p:cTn>
                                        <p:tgtEl>
                                          <p:spTgt spid="12"/>
                                        </p:tgtEl>
                                      </p:cBhvr>
                                      <p:to x="100000" y="100000"/>
                                    </p:animScale>
                                    <p:animScale>
                                      <p:cBhvr>
                                        <p:cTn id="45" dur="26">
                                          <p:stCondLst>
                                            <p:cond delay="1808"/>
                                          </p:stCondLst>
                                        </p:cTn>
                                        <p:tgtEl>
                                          <p:spTgt spid="12"/>
                                        </p:tgtEl>
                                      </p:cBhvr>
                                      <p:to x="100000" y="95000"/>
                                    </p:animScale>
                                    <p:animScale>
                                      <p:cBhvr>
                                        <p:cTn id="46" dur="166" decel="50000">
                                          <p:stCondLst>
                                            <p:cond delay="1834"/>
                                          </p:stCondLst>
                                        </p:cTn>
                                        <p:tgtEl>
                                          <p:spTgt spid="12"/>
                                        </p:tgtEl>
                                      </p:cBhvr>
                                      <p:to x="100000" y="100000"/>
                                    </p:animScale>
                                    <p:set>
                                      <p:cBhvr>
                                        <p:cTn id="4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3" name="文本框 2">
            <a:extLst>
              <a:ext uri="{FF2B5EF4-FFF2-40B4-BE49-F238E27FC236}">
                <a16:creationId xmlns:a16="http://schemas.microsoft.com/office/drawing/2014/main" id="{62C93DBB-1F68-4C8E-A449-6CD5223B664E}"/>
              </a:ext>
            </a:extLst>
          </p:cNvPr>
          <p:cNvSpPr txBox="1"/>
          <p:nvPr/>
        </p:nvSpPr>
        <p:spPr>
          <a:xfrm>
            <a:off x="9811910" y="6194066"/>
            <a:ext cx="1706989" cy="276999"/>
          </a:xfrm>
          <a:prstGeom prst="rect">
            <a:avLst/>
          </a:prstGeom>
          <a:noFill/>
        </p:spPr>
        <p:txBody>
          <a:bodyPr wrap="square" rtlCol="0">
            <a:spAutoFit/>
          </a:bodyPr>
          <a:lstStyle/>
          <a:p>
            <a:pPr algn="r"/>
            <a:r>
              <a:rPr lang="en-US" altLang="zh-CN" sz="1200" dirty="0" err="1"/>
              <a:t>Ghous</a:t>
            </a:r>
            <a:r>
              <a:rPr lang="en-US" altLang="zh-CN" sz="1200" dirty="0"/>
              <a:t> Iqbal</a:t>
            </a:r>
            <a:endParaRPr lang="zh-CN" altLang="en-US" sz="1200" dirty="0"/>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1.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3.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4.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3.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4.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7.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8.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9.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2756</TotalTime>
  <Words>3406</Words>
  <Application>Microsoft Office PowerPoint</Application>
  <PresentationFormat>宽屏</PresentationFormat>
  <Paragraphs>228</Paragraphs>
  <Slides>46</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-apple-system</vt:lpstr>
      <vt:lpstr>Lato-Black</vt:lpstr>
      <vt:lpstr>ui-monospace</vt:lpstr>
      <vt:lpstr>等线</vt:lpstr>
      <vt:lpstr>Arial</vt:lpstr>
      <vt:lpstr>Calibri</vt:lpstr>
      <vt:lpstr>Consolas</vt:lpstr>
      <vt:lpstr>Lato</vt:lpstr>
      <vt:lpstr>Designed by OfficePLUS</vt:lpstr>
      <vt:lpstr>GSConv-RTDETR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PowerPoint 演示文稿</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More details beyond the model itself-ultralytics structure</vt:lpstr>
      <vt:lpstr>06.Experiments</vt:lpstr>
      <vt:lpstr>PowerPoint 演示文稿</vt:lpstr>
      <vt:lpstr>PowerPoint 演示文稿</vt:lpstr>
      <vt:lpstr>Experiments</vt:lpstr>
      <vt:lpstr>Experiments</vt:lpstr>
      <vt:lpstr>Experiments</vt:lpstr>
      <vt:lpstr>Experiments</vt:lpstr>
      <vt:lpstr>07.Conclusion</vt:lpstr>
      <vt:lpstr>PowerPoint 演示文稿</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72</cp:revision>
  <dcterms:created xsi:type="dcterms:W3CDTF">2023-07-20T03:04:31Z</dcterms:created>
  <dcterms:modified xsi:type="dcterms:W3CDTF">2024-12-19T20:15:57Z</dcterms:modified>
</cp:coreProperties>
</file>